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49"/>
  </p:notesMasterIdLst>
  <p:sldIdLst>
    <p:sldId id="256" r:id="rId2"/>
    <p:sldId id="325" r:id="rId3"/>
    <p:sldId id="326" r:id="rId4"/>
    <p:sldId id="327" r:id="rId5"/>
    <p:sldId id="319" r:id="rId6"/>
    <p:sldId id="324" r:id="rId7"/>
    <p:sldId id="329" r:id="rId8"/>
    <p:sldId id="320" r:id="rId9"/>
    <p:sldId id="321" r:id="rId10"/>
    <p:sldId id="322" r:id="rId11"/>
    <p:sldId id="269" r:id="rId12"/>
    <p:sldId id="270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72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300" r:id="rId32"/>
    <p:sldId id="298" r:id="rId33"/>
    <p:sldId id="299" r:id="rId34"/>
    <p:sldId id="301" r:id="rId35"/>
    <p:sldId id="302" r:id="rId36"/>
    <p:sldId id="333" r:id="rId37"/>
    <p:sldId id="335" r:id="rId38"/>
    <p:sldId id="336" r:id="rId39"/>
    <p:sldId id="338" r:id="rId40"/>
    <p:sldId id="316" r:id="rId41"/>
    <p:sldId id="332" r:id="rId42"/>
    <p:sldId id="274" r:id="rId43"/>
    <p:sldId id="304" r:id="rId44"/>
    <p:sldId id="275" r:id="rId45"/>
    <p:sldId id="311" r:id="rId46"/>
    <p:sldId id="312" r:id="rId47"/>
    <p:sldId id="266" r:id="rId4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lang="en-US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noProof="0"/>
          </a:p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lang="en-US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3"/>
          <p:cNvSpPr>
            <a:spLocks noGrp="1" noRot="1" noChangeAspect="1" noEditPoint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4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Slide Number Placeholder 6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F870D9-20C1-4D1F-8D8A-60CFE54D1DE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5FDB26-C19E-4AAC-B8AA-0C121BCD1F02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AA1685-97FE-4DF9-91AC-43D541346F2E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7102DF-ED89-42E1-A77D-058772FAC46E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47179F-3935-4807-A570-7A7371DC4D8F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3"/>
          <p:cNvSpPr>
            <a:spLocks noGrp="1" noRot="1" noChangeAspect="1" noEditPoint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4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Slide Number Placeholder 6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6193BA-A266-4A67-959C-2104FB70FE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287792-0A05-46CF-8BA0-78E3BCB75CF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3"/>
          <p:cNvSpPr>
            <a:spLocks noGrp="1" noRot="1" noChangeAspect="1" noEditPoint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4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Slide Number Placeholder 6"/>
          <p:cNvSpPr>
            <a:spLocks noGrp="1" noEditPoint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15358-3F9E-4F04-A9EE-D547AA20EF4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471B-3960-446C-98EF-926B6BEC722B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E2F1-611F-4C5D-9C4A-2B2BF688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93F10-C0D8-4F00-96D3-198870E46109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A3A64-5406-444B-A47E-AF36F7AF6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7CF7-04FD-436C-BF9F-8760B3E94891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11D6-6F67-4100-BB73-C8BF30125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BCDA3-14BE-4663-85FD-AB3DEF703DD4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F5F8-A23D-4C6F-9A17-FCAD24C0D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E899-BBDA-41C7-9EEB-B7740D69EE2B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EAB9-3A0E-40C1-B22F-A9C9E31AB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C6D0-E23E-45DE-AC4A-60EF8F295B77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8AC8-87B2-4AC8-9A9C-57C2973CF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27A0-F438-4C23-895B-821669B9E541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25AB-3D04-4507-B127-CD6B60E9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468C-E54C-4EC9-BB2A-13FDF1A929D4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1DB7-EB16-49B6-8F1A-ADD1B9AB4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B53D3-4186-4C22-B7AB-5B40C7654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E3D17-1E83-44D1-96BE-F794AE00F5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BC24A-AE69-4D02-BAF6-10E6B65CCD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B95B-E18B-4E85-AF8D-E7D70DC3B751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3796-A666-4609-8737-3E16CFF6D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1CD7-0A9A-4CFA-8F51-5BCD7BA66F73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23BD-B198-452A-A27D-D04BF2D49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88B18-21CA-40E0-AF06-01840E2F335F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A8FE-AD7D-49D7-A175-77F6E6B59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EEC9-23BF-43F7-A03C-2394C6E58426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9C3D5-B7ED-4599-A6EA-F21D6F4B7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AE8F-0C9F-4B6E-9EBE-D8123D8D3A89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19B5-CB07-4B33-999B-580DC61B5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C92B-CB84-4D42-86AB-67D0F7AF4AA0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4BDB-5B8F-459A-A6AB-91E9B5D4D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06EE4-9705-4A2A-AA18-E7C889039B60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C653-F92F-4C7B-95F3-08A5E91F0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C752-986B-4344-B845-E485BB98A080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4424-9BC6-4DE7-9FB4-794DAEB36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316FB3-6C7E-43AA-90A3-BB750ECFF299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FDAE73-5947-4E3E-8CFD-469FEFA33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5" r:id="rId2"/>
    <p:sldLayoutId id="2147483874" r:id="rId3"/>
    <p:sldLayoutId id="2147483873" r:id="rId4"/>
    <p:sldLayoutId id="2147483872" r:id="rId5"/>
    <p:sldLayoutId id="2147483871" r:id="rId6"/>
    <p:sldLayoutId id="2147483870" r:id="rId7"/>
    <p:sldLayoutId id="2147483869" r:id="rId8"/>
    <p:sldLayoutId id="2147483868" r:id="rId9"/>
    <p:sldLayoutId id="2147483867" r:id="rId10"/>
    <p:sldLayoutId id="2147483877" r:id="rId11"/>
    <p:sldLayoutId id="2147483866" r:id="rId12"/>
    <p:sldLayoutId id="2147483878" r:id="rId13"/>
    <p:sldLayoutId id="2147483865" r:id="rId14"/>
    <p:sldLayoutId id="2147483864" r:id="rId15"/>
    <p:sldLayoutId id="2147483863" r:id="rId16"/>
    <p:sldLayoutId id="2147483879" r:id="rId17"/>
    <p:sldLayoutId id="2147483880" r:id="rId18"/>
    <p:sldLayoutId id="2147483881" r:id="rId1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4925" y="11113"/>
            <a:ext cx="122269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 noEditPoints="1"/>
          </p:cNvSpPr>
          <p:nvPr>
            <p:ph type="ctrTitle"/>
          </p:nvPr>
        </p:nvSpPr>
        <p:spPr>
          <a:xfrm>
            <a:off x="-1982788" y="4051300"/>
            <a:ext cx="8101013" cy="1355725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Парад Победы</a:t>
            </a:r>
            <a:endParaRPr lang="en-US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-742950" y="4310063"/>
            <a:ext cx="8510588" cy="17256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</p:txBody>
      </p:sp>
      <p:pic>
        <p:nvPicPr>
          <p:cNvPr id="22532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0713" y="3119438"/>
            <a:ext cx="455612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1617663" y="60356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4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5150" y="185738"/>
            <a:ext cx="8424863" cy="57626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400" smtClean="0"/>
              <a:t>   Затем начался торжественный марш по Красной площади.</a:t>
            </a:r>
            <a:br>
              <a:rPr lang="ru-RU" sz="2400" smtClean="0"/>
            </a:br>
            <a:r>
              <a:rPr lang="ru-RU" sz="2400" smtClean="0"/>
              <a:t>1400 оркестрантов исполняли победные марши. Музыка</a:t>
            </a:r>
            <a:br>
              <a:rPr lang="ru-RU" sz="2400" smtClean="0"/>
            </a:br>
            <a:r>
              <a:rPr lang="ru-RU" sz="2400" smtClean="0"/>
              <a:t>оркестров, удары тысяч шагов воинов в колоннах — все это сливалось со звоном орденов и медалей участников Парада Победы.</a:t>
            </a:r>
          </a:p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850" y="2805113"/>
            <a:ext cx="511175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40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975" y="515938"/>
            <a:ext cx="85836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6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" y="503238"/>
            <a:ext cx="8696325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8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677863" y="263525"/>
            <a:ext cx="8596312" cy="1344613"/>
          </a:xfrm>
        </p:spPr>
        <p:txBody>
          <a:bodyPr anchor="ctr"/>
          <a:lstStyle/>
          <a:p>
            <a:pPr algn="ctr"/>
            <a:r>
              <a:rPr lang="ru-RU" smtClean="0">
                <a:solidFill>
                  <a:schemeClr val="accent2"/>
                </a:solidFill>
              </a:rPr>
              <a:t>Рокоссовский К.К. и Жуков Г.К.</a:t>
            </a:r>
            <a:br>
              <a:rPr lang="ru-RU" smtClean="0">
                <a:solidFill>
                  <a:schemeClr val="accent2"/>
                </a:solidFill>
              </a:rPr>
            </a:br>
            <a:r>
              <a:rPr lang="ru-RU" smtClean="0">
                <a:solidFill>
                  <a:schemeClr val="accent2"/>
                </a:solidFill>
              </a:rPr>
              <a:t> на Параде Победы</a:t>
            </a: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363" y="1930400"/>
            <a:ext cx="77057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77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084263"/>
            <a:ext cx="80645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6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706438"/>
            <a:ext cx="8280400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8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361950"/>
            <a:ext cx="8135938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465138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3" y="487363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7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Парад Победы. Марш победителей.</a:t>
            </a:r>
          </a:p>
        </p:txBody>
      </p:sp>
      <p:pic>
        <p:nvPicPr>
          <p:cNvPr id="32770" name="Picture 2" descr="C:\Users\Admin\Desktop\фото парады\Parade_2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95413" y="1474788"/>
            <a:ext cx="6697662" cy="4751387"/>
          </a:xfrm>
        </p:spPr>
      </p:pic>
    </p:spTree>
    <p:custDataLst>
      <p:tags r:id="rId1"/>
    </p:custDataLst>
  </p:cSld>
  <p:clrMapOvr>
    <a:masterClrMapping/>
  </p:clrMapOvr>
  <p:transition spd="slow" advTm="54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55623" y="0"/>
            <a:ext cx="9475672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75 </a:t>
            </a: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лет назад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на Красной площади в Москве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состоялся Парад Победы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35452" y="2567838"/>
            <a:ext cx="8318436" cy="417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</p:cSld>
  <p:clrMapOvr>
    <a:masterClrMapping/>
  </p:clrMapOvr>
  <p:transition spd="med" advTm="200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609600"/>
            <a:ext cx="8424862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6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4710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609600"/>
            <a:ext cx="8497887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4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4813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609600"/>
            <a:ext cx="8135937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1863" y="3405188"/>
            <a:ext cx="53149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50" y="165100"/>
            <a:ext cx="6000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6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120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7913" y="766763"/>
            <a:ext cx="7620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47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222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798513"/>
            <a:ext cx="8351838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325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6096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4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427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" y="6096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61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8" y="609600"/>
            <a:ext cx="799147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5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632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238" y="471488"/>
            <a:ext cx="7991475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6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9625" y="333375"/>
            <a:ext cx="99314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Главный военный парад ХХ века был задуман Сталиным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ещё в начале мая, после разгрома одной из последних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группировок немецких войск. Тогда же армейскому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командованию был выслан приказ о том, что каждый фронт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обязан выделить полк численностью 1059 солдат для участия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в шествии. 10 фронтов послали на парад своих лучших воинов.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Сводные полки, состоявшие из героев Отечественной войны,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во главе с прославленными полководцами под боевыми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знаменами маршировали по Красной площади.</a:t>
            </a:r>
          </a:p>
        </p:txBody>
      </p:sp>
      <p:pic>
        <p:nvPicPr>
          <p:cNvPr id="5123" name="Picture 3" descr="F:\!_На сайт\Участники парада Победы\Фронты_Белорус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378" y="4166397"/>
            <a:ext cx="3059259" cy="2298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F:\!_На сайт\Участники парада Победы\Фронты_Ленинградс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6503" y="4166397"/>
            <a:ext cx="308193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 advTm="212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734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338" y="292100"/>
            <a:ext cx="8351837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6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563" y="303213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Гвардейские миномёты на Параде Победы.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3794" name="Picture 2" descr="C:\Users\Admin\Desktop\фото парады\Parade_2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81150" y="1611313"/>
            <a:ext cx="6276975" cy="4708525"/>
          </a:xfrm>
        </p:spPr>
      </p:pic>
    </p:spTree>
    <p:custDataLst>
      <p:tags r:id="rId1"/>
    </p:custDataLst>
  </p:cSld>
  <p:clrMapOvr>
    <a:masterClrMapping/>
  </p:clrMapOvr>
  <p:transition spd="slow" advTm="84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939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609600"/>
            <a:ext cx="7488238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6041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6096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6144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501650"/>
            <a:ext cx="82804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9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415925" y="144463"/>
            <a:ext cx="8229600" cy="2146300"/>
          </a:xfrm>
        </p:spPr>
        <p:txBody>
          <a:bodyPr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По личному приказу И. В. Сталина на его кителе был пронесён служебный пёс-сапёр Джульбарс, обнаруживший более 7 тысяч мин и 150 снарядов, раненый незадолго до окончания войны.</a:t>
            </a:r>
          </a:p>
        </p:txBody>
      </p:sp>
      <p:sp>
        <p:nvSpPr>
          <p:cNvPr id="624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6063" y="2420938"/>
            <a:ext cx="6265862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10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9100" y="155575"/>
            <a:ext cx="8713788" cy="58356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200" smtClean="0"/>
              <a:t>    Наступила минутная пауза. Тишину нарушила сухая дробь 80 барабанов. Их звуки заполнили всю площадь. Под бой барабанов на площадь вступила необычная колонна — 200 воинов несли 200 знамен. Древки знамен были опущены, полотнища почти касались мокрой брусчатки и словно мели площадь. Это были знамена</a:t>
            </a:r>
            <a:br>
              <a:rPr lang="ru-RU" sz="2200" smtClean="0"/>
            </a:br>
            <a:r>
              <a:rPr lang="ru-RU" sz="2200" smtClean="0"/>
              <a:t>побежденного врага. Металлические ленты, прикрепленные</a:t>
            </a:r>
            <a:br>
              <a:rPr lang="ru-RU" sz="2200" smtClean="0"/>
            </a:br>
            <a:r>
              <a:rPr lang="ru-RU" sz="2200" smtClean="0"/>
              <a:t>к древкам, звенели похоронным звоном. Дробно били барабаны.</a:t>
            </a:r>
          </a:p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t="8000" b="7625"/>
          <a:stretch>
            <a:fillRect/>
          </a:stretch>
        </p:blipFill>
        <p:spPr bwMode="auto">
          <a:xfrm>
            <a:off x="2205038" y="3084513"/>
            <a:ext cx="56165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5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728663" y="381000"/>
            <a:ext cx="8229600" cy="2722563"/>
          </a:xfrm>
        </p:spPr>
        <p:txBody>
          <a:bodyPr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Низложение немецких знамён намеренно проводилось в перчатках, чтобы подчеркнуть отвращение к разбитому врагу. После парада перчатки и деревянный помост были торжественно сожжены.</a:t>
            </a:r>
            <a:br>
              <a:rPr lang="ru-RU" sz="2400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6656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2771775"/>
            <a:ext cx="8280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94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409575" y="338138"/>
            <a:ext cx="10515600" cy="132556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Поверженные фашистские штандарты на Параде Победы</a:t>
            </a:r>
          </a:p>
        </p:txBody>
      </p:sp>
      <p:pic>
        <p:nvPicPr>
          <p:cNvPr id="64515" name="Picture 2" descr="C:\Users\Admin\Desktop\фото парады\pv_3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04950" y="1768475"/>
            <a:ext cx="6881813" cy="4587875"/>
          </a:xfrm>
        </p:spPr>
      </p:pic>
    </p:spTree>
    <p:custDataLst>
      <p:tags r:id="rId1"/>
    </p:custDataLst>
  </p:cSld>
  <p:clrMapOvr>
    <a:masterClrMapping/>
  </p:clrMapOvr>
  <p:transition spd="slow" advTm="56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696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025" y="785813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4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1 парад солдаты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83200" y="1289050"/>
            <a:ext cx="5864225" cy="3713163"/>
          </a:xfrm>
        </p:spPr>
      </p:pic>
      <p:sp>
        <p:nvSpPr>
          <p:cNvPr id="1127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842963" y="636588"/>
            <a:ext cx="4038600" cy="564991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 3" pitchFamily="18" charset="2"/>
              <a:buNone/>
            </a:pPr>
            <a:r>
              <a:rPr lang="ru-RU" altLang="ru-RU" sz="2400" smtClean="0"/>
              <a:t>Первый Парад Победы готовили очень тщательно. По воспоминаниям ветеранов, репетиции проходили полтора месяца. </a:t>
            </a:r>
            <a:endParaRPr lang="en-US" altLang="ru-RU" sz="2400" smtClean="0"/>
          </a:p>
          <a:p>
            <a:pPr marL="0" indent="0">
              <a:lnSpc>
                <a:spcPct val="90000"/>
              </a:lnSpc>
              <a:buFont typeface="Wingdings 3" pitchFamily="18" charset="2"/>
              <a:buNone/>
            </a:pPr>
            <a:r>
              <a:rPr lang="ru-RU" altLang="ru-RU" sz="2400" smtClean="0"/>
              <a:t>Солдат и офицеров, за четыре года привыкших ползать по-пластунски и передвигаться короткими перебежками, нужно было научить чеканить шаг с частотой 120 шагов в минуту.</a:t>
            </a:r>
          </a:p>
        </p:txBody>
      </p:sp>
    </p:spTree>
    <p:custDataLst>
      <p:tags r:id="rId1"/>
    </p:custDataLst>
  </p:cSld>
  <p:clrMapOvr>
    <a:masterClrMapping/>
  </p:clrMapOvr>
  <p:transition spd="slow" advTm="185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28675" y="1414463"/>
            <a:ext cx="36290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Такое Площадь знала лишь однажды,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Однажды только видела Земля: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Солдаты волокли знамена вражьи,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Чтоб бросить их к подножию Кремля.</a:t>
            </a:r>
          </a:p>
          <a:p>
            <a:endParaRPr lang="ru-RU" sz="1200">
              <a:latin typeface="Arial Narrow" pitchFamily="34" charset="0"/>
            </a:endParaRPr>
          </a:p>
          <a:p>
            <a:r>
              <a:rPr lang="ru-RU">
                <a:latin typeface="Arial Narrow" pitchFamily="34" charset="0"/>
              </a:rPr>
              <a:t>Они, свисая, пыль мели с брусчатки.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А воины, в сиянии погон,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Все били, били в черные их складки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Надраенным кирзовым сапогом.</a:t>
            </a:r>
          </a:p>
          <a:p>
            <a:endParaRPr lang="ru-RU" sz="1200">
              <a:latin typeface="Arial Narrow" pitchFamily="34" charset="0"/>
            </a:endParaRPr>
          </a:p>
          <a:p>
            <a:r>
              <a:rPr lang="ru-RU">
                <a:latin typeface="Arial Narrow" pitchFamily="34" charset="0"/>
              </a:rPr>
              <a:t>Молчала Площадь. Только барабаны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Гремели. И еще — шаги, шаги…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Вот что такое русские Иваны —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Взгляните и запомните, враги!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69917" y="290616"/>
            <a:ext cx="6134756" cy="96122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Парад Победы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868863" y="2079625"/>
            <a:ext cx="428625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Narrow" pitchFamily="34" charset="0"/>
              </a:rPr>
              <a:t>Вы в них стреляли?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                            Да, вы в них стреляли!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И жгли в печах?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                      Да, вы их жгли в печах!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Да только зря: они не умирали,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Лишь молний прибавлялось в их очах!</a:t>
            </a:r>
          </a:p>
          <a:p>
            <a:endParaRPr lang="ru-RU" sz="1200">
              <a:latin typeface="Arial Narrow" pitchFamily="34" charset="0"/>
            </a:endParaRPr>
          </a:p>
          <a:p>
            <a:r>
              <a:rPr lang="ru-RU">
                <a:latin typeface="Arial Narrow" pitchFamily="34" charset="0"/>
              </a:rPr>
              <a:t>«На-а-пра-во!» — и с размаху о брусчатку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И свастику, и хищного орла.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Вот так! России бросили перчатку —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Россия ту перчатку подняла!</a:t>
            </a:r>
          </a:p>
          <a:p>
            <a:endParaRPr lang="ru-RU" sz="1200">
              <a:latin typeface="Arial Narrow" pitchFamily="34" charset="0"/>
            </a:endParaRPr>
          </a:p>
          <a:p>
            <a:r>
              <a:rPr lang="ru-RU">
                <a:latin typeface="Arial Narrow" pitchFamily="34" charset="0"/>
              </a:rPr>
              <a:t>И видели, кто был в тот день в столице,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На Площади: она, лицом строга,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Подняв венец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                        и меч зажав в деснице, </a:t>
            </a:r>
            <a:br>
              <a:rPr lang="ru-RU">
                <a:latin typeface="Arial Narrow" pitchFamily="34" charset="0"/>
              </a:rPr>
            </a:br>
            <a:r>
              <a:rPr lang="ru-RU">
                <a:latin typeface="Arial Narrow" pitchFamily="34" charset="0"/>
              </a:rPr>
              <a:t>Прошла по стягам брошенным врага!</a:t>
            </a:r>
          </a:p>
          <a:p>
            <a:endParaRPr lang="ru-RU" sz="2000">
              <a:latin typeface="Arial Narrow" pitchFamily="34" charset="0"/>
            </a:endParaRPr>
          </a:p>
          <a:p>
            <a:r>
              <a:rPr lang="ru-RU" sz="1600" b="1" i="1">
                <a:latin typeface="Arial Narrow" pitchFamily="34" charset="0"/>
              </a:rPr>
              <a:t>                                                           Сергей Викулов</a:t>
            </a:r>
          </a:p>
        </p:txBody>
      </p:sp>
    </p:spTree>
    <p:custDataLst>
      <p:tags r:id="rId1"/>
    </p:custDataLst>
  </p:cSld>
  <p:clrMapOvr>
    <a:masterClrMapping/>
  </p:clrMapOvr>
  <p:transition spd="slow" advTm="4092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-39688"/>
            <a:ext cx="12226925" cy="68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46050" y="3702050"/>
            <a:ext cx="11871325" cy="3192463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707" name="Content Placeholder 2"/>
          <p:cNvSpPr>
            <a:spLocks noGrp="1" noEditPoints="1"/>
          </p:cNvSpPr>
          <p:nvPr>
            <p:ph idx="1"/>
          </p:nvPr>
        </p:nvSpPr>
        <p:spPr>
          <a:xfrm>
            <a:off x="412750" y="3937000"/>
            <a:ext cx="11377613" cy="27622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</a:rPr>
              <a:t>Парады на 9 мая проводились не всегда. После учреждения выходного дня и проведения парада 9 мая в 1965 году следующий прошёл на Красной площади только в 1985 году. Этот год был юбилейной датой Великой Победы. После него очередной парад состоялся в 1990, затем в 1995 годах. Ежегодный парад  был возобновлен в 1996 году, а с проездом техники – с 2008 года.  </a:t>
            </a:r>
          </a:p>
        </p:txBody>
      </p:sp>
    </p:spTree>
  </p:cSld>
  <p:clrMapOvr>
    <a:masterClrMapping/>
  </p:clrMapOvr>
  <p:transition spd="slow" advTm="16146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t="9921" r="7559"/>
          <a:stretch>
            <a:fillRect/>
          </a:stretch>
        </p:blipFill>
        <p:spPr bwMode="auto">
          <a:xfrm>
            <a:off x="387350" y="261938"/>
            <a:ext cx="704532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gorod-kasimov.ru/media/cache/35/ba/c7/37/57/45/35bac7375745c0de04e79b8d4080d3b2.jpg"/>
          <p:cNvPicPr>
            <a:picLocks noChangeAspect="1" noChangeArrowheads="1"/>
          </p:cNvPicPr>
          <p:nvPr/>
        </p:nvPicPr>
        <p:blipFill>
          <a:blip r:embed="rId4"/>
          <a:srcRect t="15356" b="-2075"/>
          <a:stretch>
            <a:fillRect/>
          </a:stretch>
        </p:blipFill>
        <p:spPr bwMode="auto">
          <a:xfrm>
            <a:off x="3910013" y="3363913"/>
            <a:ext cx="62420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79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solidFill>
                  <a:srgbClr val="FF0000"/>
                </a:solidFill>
              </a:rPr>
              <a:t>Парад на Красной площади 9 мая 2010 года</a:t>
            </a:r>
          </a:p>
        </p:txBody>
      </p:sp>
      <p:pic>
        <p:nvPicPr>
          <p:cNvPr id="37890" name="Picture 2" descr="C:\Users\Admin\Desktop\фото парады\3RIA-109254-Preview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12863" y="2557463"/>
            <a:ext cx="6985000" cy="3887787"/>
          </a:xfrm>
        </p:spPr>
      </p:pic>
    </p:spTree>
    <p:custDataLst>
      <p:tags r:id="rId1"/>
    </p:custDataLst>
  </p:cSld>
  <p:clrMapOvr>
    <a:masterClrMapping/>
  </p:clrMapOvr>
  <p:transition spd="slow" advTm="84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AutoShape 6" descr="https://wallbox.ru/resize/1680x1050/wallpapers/main/201408/72c38998ba5a17c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onstantia" pitchFamily="18" charset="0"/>
            </a:endParaRPr>
          </a:p>
        </p:txBody>
      </p:sp>
      <p:sp>
        <p:nvSpPr>
          <p:cNvPr id="77826" name="AutoShape 8" descr="https://wallbox.ru/resize/1680x1050/wallpapers/main/201408/72c38998ba5a17c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onstantia" pitchFamily="18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6975" y="892175"/>
            <a:ext cx="7416800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спасибо!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208088" y="373063"/>
            <a:ext cx="7683500" cy="6146800"/>
          </a:xfrm>
        </p:spPr>
      </p:pic>
    </p:spTree>
    <p:custDataLst>
      <p:tags r:id="rId1"/>
    </p:custDataLst>
  </p:cSld>
  <p:clrMapOvr>
    <a:masterClrMapping/>
  </p:clrMapOvr>
  <p:transition spd="slow" advTm="16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0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852488" y="355600"/>
            <a:ext cx="4316412" cy="6337300"/>
          </a:xfrm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400" b="1" smtClean="0"/>
              <a:t>       </a:t>
            </a:r>
            <a:r>
              <a:rPr lang="ru-RU" altLang="ru-RU" sz="2400" b="1" smtClean="0"/>
              <a:t>День Победы - праздник всей страны.</a:t>
            </a:r>
            <a:br>
              <a:rPr lang="ru-RU" altLang="ru-RU" sz="2400" b="1" smtClean="0"/>
            </a:br>
            <a:r>
              <a:rPr lang="ru-RU" altLang="ru-RU" sz="2400" b="1" smtClean="0"/>
              <a:t>Духовой оркестр играет марши.</a:t>
            </a:r>
            <a:br>
              <a:rPr lang="ru-RU" altLang="ru-RU" sz="2400" b="1" smtClean="0"/>
            </a:br>
            <a:r>
              <a:rPr lang="ru-RU" altLang="ru-RU" sz="2400" b="1" smtClean="0"/>
              <a:t>День Победы - праздник седины</a:t>
            </a:r>
            <a:br>
              <a:rPr lang="ru-RU" altLang="ru-RU" sz="2400" b="1" smtClean="0"/>
            </a:br>
            <a:r>
              <a:rPr lang="ru-RU" altLang="ru-RU" sz="2400" b="1" smtClean="0"/>
              <a:t>Наших прадедов, дедов и тех, кто младше.</a:t>
            </a:r>
            <a:br>
              <a:rPr lang="ru-RU" altLang="ru-RU" sz="2400" b="1" smtClean="0"/>
            </a:br>
            <a:r>
              <a:rPr lang="ru-RU" altLang="ru-RU" sz="2400" b="1" smtClean="0"/>
              <a:t>Даже тех, кто не видал войны -</a:t>
            </a:r>
            <a:br>
              <a:rPr lang="ru-RU" altLang="ru-RU" sz="2400" b="1" smtClean="0"/>
            </a:br>
            <a:r>
              <a:rPr lang="ru-RU" altLang="ru-RU" sz="2400" b="1" smtClean="0"/>
              <a:t>Но её крылом задет был каждый, -</a:t>
            </a:r>
            <a:br>
              <a:rPr lang="ru-RU" altLang="ru-RU" sz="2400" b="1" smtClean="0"/>
            </a:br>
            <a:r>
              <a:rPr lang="ru-RU" altLang="ru-RU" sz="2400" b="1" smtClean="0"/>
              <a:t>Поздравляем с Днём Победы мы!</a:t>
            </a:r>
            <a:br>
              <a:rPr lang="ru-RU" altLang="ru-RU" sz="2400" b="1" smtClean="0"/>
            </a:br>
            <a:r>
              <a:rPr lang="ru-RU" altLang="ru-RU" sz="2400" b="1" smtClean="0"/>
              <a:t>Этот день - для всей России важный.</a:t>
            </a:r>
          </a:p>
          <a:p>
            <a:pPr>
              <a:lnSpc>
                <a:spcPct val="80000"/>
              </a:lnSpc>
            </a:pPr>
            <a:endParaRPr lang="ru-RU" altLang="ru-RU" b="1" smtClean="0"/>
          </a:p>
        </p:txBody>
      </p:sp>
      <p:pic>
        <p:nvPicPr>
          <p:cNvPr id="27672" name="Picture 24" descr="открыт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81625" y="188913"/>
            <a:ext cx="3937000" cy="6408737"/>
          </a:xfrm>
        </p:spPr>
      </p:pic>
    </p:spTree>
    <p:custDataLst>
      <p:tags r:id="rId1"/>
    </p:custDataLst>
  </p:cSld>
  <p:clrMapOvr>
    <a:masterClrMapping/>
  </p:clrMapOvr>
  <p:transition spd="slow" advTm="20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44450"/>
            <a:ext cx="12226926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93675" y="3714750"/>
            <a:ext cx="11871325" cy="2960688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899" name="Title 1"/>
          <p:cNvSpPr>
            <a:spLocks noGrp="1" noEditPoints="1"/>
          </p:cNvSpPr>
          <p:nvPr>
            <p:ph type="title"/>
          </p:nvPr>
        </p:nvSpPr>
        <p:spPr>
          <a:xfrm>
            <a:off x="728663" y="4443413"/>
            <a:ext cx="10515600" cy="1325562"/>
          </a:xfrm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 advTm="161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41700" y="809625"/>
            <a:ext cx="8229600" cy="6048375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ru-RU" sz="2800" smtClean="0">
                <a:solidFill>
                  <a:srgbClr val="FF0000"/>
                </a:solidFill>
              </a:rPr>
              <a:t>Парад Победы Советских Вооруженных Сил 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z="4200" smtClean="0">
                <a:solidFill>
                  <a:srgbClr val="C00000"/>
                </a:solidFill>
              </a:rPr>
              <a:t>24 июня 1945 года.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</a:t>
            </a:r>
            <a:r>
              <a:rPr lang="ru-RU" sz="2400" smtClean="0"/>
              <a:t>Примерно за неделю до Парада вызвал к себе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z="2400" smtClean="0"/>
              <a:t> Сталин маршала Жукова и задал, казалось бы, странный вопрос: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mtClean="0"/>
              <a:t>Не разучились ли ездить на коне?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mtClean="0"/>
              <a:t>Нет, не разучился,— отвечает маршал.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mtClean="0"/>
              <a:t>Вот вам и придется принимать Парад Победы.</a:t>
            </a:r>
            <a:br>
              <a:rPr lang="ru-RU" smtClean="0"/>
            </a:br>
            <a:r>
              <a:rPr lang="ru-RU" smtClean="0"/>
              <a:t>А командовать Парадом будет маршал Рокоссовский</a:t>
            </a:r>
            <a:r>
              <a:rPr lang="ru-RU" sz="2400" smtClean="0"/>
              <a:t>.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28912" r="23355"/>
          <a:stretch>
            <a:fillRect/>
          </a:stretch>
        </p:blipFill>
        <p:spPr bwMode="auto">
          <a:xfrm>
            <a:off x="625475" y="650875"/>
            <a:ext cx="297497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3688" y="5608638"/>
            <a:ext cx="5256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Trebuchet MS" pitchFamily="34" charset="0"/>
              </a:rPr>
              <a:t>Георгий Константинович  Жуков</a:t>
            </a:r>
          </a:p>
        </p:txBody>
      </p:sp>
    </p:spTree>
    <p:custDataLst>
      <p:tags r:id="rId1"/>
    </p:custDataLst>
  </p:cSld>
  <p:clrMapOvr>
    <a:masterClrMapping/>
  </p:clrMapOvr>
  <p:transition spd="slow" advTm="188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33450" y="217488"/>
            <a:ext cx="8362950" cy="6192837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 </a:t>
            </a:r>
            <a:r>
              <a:rPr lang="ru-RU" sz="2400" smtClean="0"/>
              <a:t>Но несмотря на дождливую погоду москвичи шли</a:t>
            </a:r>
            <a:br>
              <a:rPr lang="ru-RU" sz="2400" smtClean="0"/>
            </a:br>
            <a:r>
              <a:rPr lang="ru-RU" sz="2400" smtClean="0"/>
              <a:t>в колоннах к Красной площади со счастливыми, радостными лицами. А море цветов, яркие лозунги, музыка по радио — все это создавало праздничное настроение.</a:t>
            </a:r>
          </a:p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t="7271" b="9879"/>
          <a:stretch>
            <a:fillRect/>
          </a:stretch>
        </p:blipFill>
        <p:spPr bwMode="auto">
          <a:xfrm>
            <a:off x="1562100" y="2603500"/>
            <a:ext cx="6481763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09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38813" y="188913"/>
            <a:ext cx="4022725" cy="3308350"/>
          </a:xfrm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5788" y="2833688"/>
            <a:ext cx="57150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900" y="188913"/>
            <a:ext cx="44005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8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0250" y="258763"/>
            <a:ext cx="8589963" cy="6192837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400" smtClean="0"/>
              <a:t>   На Параде Победы наши Вооруженные Силы предстали во всей своей мощи и красе. Сверкали ордена на боевых знаменах, всеми цветами радуги переливались орденские ленты солдат и офицеров. Гордостью и счастьем были озарены лица победителей.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t="7849" b="10043"/>
          <a:stretch>
            <a:fillRect/>
          </a:stretch>
        </p:blipFill>
        <p:spPr bwMode="auto">
          <a:xfrm>
            <a:off x="1712913" y="2620963"/>
            <a:ext cx="6624637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5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8675" y="269875"/>
            <a:ext cx="8496300" cy="6119813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400" smtClean="0"/>
              <a:t>    Когда куранты Кремля пробили десять, в Спасских</a:t>
            </a:r>
            <a:br>
              <a:rPr lang="ru-RU" sz="2400" smtClean="0"/>
            </a:br>
            <a:r>
              <a:rPr lang="ru-RU" sz="2400" smtClean="0"/>
              <a:t>воротах появились гарцующие на белых конях маршалы</a:t>
            </a:r>
            <a:br>
              <a:rPr lang="ru-RU" sz="2400" smtClean="0"/>
            </a:br>
            <a:r>
              <a:rPr lang="ru-RU" sz="2400" smtClean="0"/>
              <a:t>Жуков и Рокоссовский. По площади прокатилось громогласное перекатное «Ура!». Начался Парад.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5640" t="41484" r="16154" b="5865"/>
          <a:stretch>
            <a:fillRect/>
          </a:stretch>
        </p:blipFill>
        <p:spPr bwMode="auto">
          <a:xfrm>
            <a:off x="1177925" y="2565400"/>
            <a:ext cx="698500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37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5|0.5|0.5|0.4|0.4|0.5|0.4|1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667</Words>
  <Application>Microsoft Office PowerPoint</Application>
  <PresentationFormat>Произвольный</PresentationFormat>
  <Paragraphs>56</Paragraphs>
  <Slides>47</Slides>
  <Notes>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47</vt:i4>
      </vt:variant>
    </vt:vector>
  </HeadingPairs>
  <TitlesOfParts>
    <vt:vector size="61" baseType="lpstr">
      <vt:lpstr>Trebuchet MS</vt:lpstr>
      <vt:lpstr>Arial</vt:lpstr>
      <vt:lpstr>Wingdings 3</vt:lpstr>
      <vt:lpstr>Calibri</vt:lpstr>
      <vt:lpstr>Times New Roman</vt:lpstr>
      <vt:lpstr>Arial Narrow</vt:lpstr>
      <vt:lpstr>Constantia</vt:lpstr>
      <vt:lpstr>Аспект</vt:lpstr>
      <vt:lpstr>Аспект</vt:lpstr>
      <vt:lpstr>Аспект</vt:lpstr>
      <vt:lpstr>Аспект</vt:lpstr>
      <vt:lpstr>Аспект</vt:lpstr>
      <vt:lpstr>Аспект</vt:lpstr>
      <vt:lpstr>Аспект</vt:lpstr>
      <vt:lpstr>Парад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Рокоссовский К.К. и Жуков Г.К.  на Параде Победы</vt:lpstr>
      <vt:lpstr>Слайд 14</vt:lpstr>
      <vt:lpstr>Слайд 15</vt:lpstr>
      <vt:lpstr>Слайд 16</vt:lpstr>
      <vt:lpstr>Слайд 17</vt:lpstr>
      <vt:lpstr>Слайд 18</vt:lpstr>
      <vt:lpstr>Парад Победы. Марш победителей.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Гвардейские миномёты на Параде Победы.</vt:lpstr>
      <vt:lpstr>Слайд 32</vt:lpstr>
      <vt:lpstr>Слайд 33</vt:lpstr>
      <vt:lpstr>Слайд 34</vt:lpstr>
      <vt:lpstr>По личному приказу И. В. Сталина на его кителе был пронесён служебный пёс-сапёр Джульбарс, обнаруживший более 7 тысяч мин и 150 снарядов, раненый незадолго до окончания войны.</vt:lpstr>
      <vt:lpstr>Слайд 36</vt:lpstr>
      <vt:lpstr>Низложение немецких знамён намеренно проводилось в перчатках, чтобы подчеркнуть отвращение к разбитому врагу. После парада перчатки и деревянный помост были торжественно сожжены. </vt:lpstr>
      <vt:lpstr>Поверженные фашистские штандарты на Параде Победы</vt:lpstr>
      <vt:lpstr>Слайд 39</vt:lpstr>
      <vt:lpstr>Слайд 40</vt:lpstr>
      <vt:lpstr>Слайд 41</vt:lpstr>
      <vt:lpstr>Слайд 42</vt:lpstr>
      <vt:lpstr>Парад на Красной площади 9 мая 2010 года</vt:lpstr>
      <vt:lpstr>Слайд 44</vt:lpstr>
      <vt:lpstr>Слайд 45</vt:lpstr>
      <vt:lpstr>Слайд 46</vt:lpstr>
      <vt:lpstr>СПАСИБО ЗА ВНИМАНИЕ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Неизвестный</dc:creator>
  <cp:lastModifiedBy>Данил</cp:lastModifiedBy>
  <cp:revision>19</cp:revision>
  <dcterms:created xsi:type="dcterms:W3CDTF">2017-06-21T13:57:27Z</dcterms:created>
  <dcterms:modified xsi:type="dcterms:W3CDTF">2020-06-23T11:00:47Z</dcterms:modified>
</cp:coreProperties>
</file>